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27"/>
  </p:notesMasterIdLst>
  <p:sldIdLst>
    <p:sldId id="256" r:id="rId2"/>
    <p:sldId id="268" r:id="rId3"/>
    <p:sldId id="280" r:id="rId4"/>
    <p:sldId id="279" r:id="rId5"/>
    <p:sldId id="281" r:id="rId6"/>
    <p:sldId id="282" r:id="rId7"/>
    <p:sldId id="283" r:id="rId8"/>
    <p:sldId id="285" r:id="rId9"/>
    <p:sldId id="284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78" r:id="rId24"/>
    <p:sldId id="257" r:id="rId25"/>
    <p:sldId id="276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89"/>
    <p:restoredTop sz="94694"/>
  </p:normalViewPr>
  <p:slideViewPr>
    <p:cSldViewPr snapToGrid="0">
      <p:cViewPr varScale="1">
        <p:scale>
          <a:sx n="94" d="100"/>
          <a:sy n="94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E69CC2-72BE-104F-91DD-6F41224A0C9A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AFE5FB-1D33-4B47-8443-52E88725863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096800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2015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64322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94145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6416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53387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2390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083592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65672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4773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30765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38281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D322A0-0920-9F4D-8216-EE4721751008}" type="datetimeFigureOut">
              <a:rPr kumimoji="1" lang="ko-Kore-KR" altLang="en-US" smtClean="0"/>
              <a:t>2023. 1. 9.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3B5F8-7496-EF47-8926-5BDEF85DC260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9725444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amemechanicexplorer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editor.org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kidscancode.org/lessons/" TargetMode="External"/><Relationship Id="rId2" Type="http://schemas.openxmlformats.org/officeDocument/2006/relationships/hyperlink" Target="https://github.com/kidscancode/pygame_tutorial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@zacharystolter5502" TargetMode="External"/><Relationship Id="rId5" Type="http://schemas.openxmlformats.org/officeDocument/2006/relationships/image" Target="../media/image3.gif"/><Relationship Id="rId4" Type="http://schemas.openxmlformats.org/officeDocument/2006/relationships/hyperlink" Target="https://www.youtube.com/@Kidscancode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kekwon98/Introduction-to-Visual-Media-Programming/tree/main/Project4_Testing/part%2023%20LIghting%20Effect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9A19D926-05BA-E325-A179-60B1D7150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669"/>
            <a:ext cx="3911600" cy="22732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A3C85B1-983D-B106-9815-FDEC3F8FC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782" y="-12669"/>
            <a:ext cx="4044220" cy="227323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739F2-F991-D80F-A368-760C32E54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99" y="4432299"/>
            <a:ext cx="4198426" cy="242570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9146F30-A798-F50C-F65F-2BC4D26915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30115" y="2400236"/>
            <a:ext cx="7239777" cy="901701"/>
          </a:xfrm>
        </p:spPr>
        <p:txBody>
          <a:bodyPr>
            <a:no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Project4:</a:t>
            </a:r>
            <a:endParaRPr kumimoji="1" lang="ko-Kore-KR" altLang="en-US" sz="4800" dirty="0">
              <a:latin typeface="Chalkduster" panose="03050602040202020205" pitchFamily="66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FDE7029-3E5E-BC1F-6335-D46BE0BEF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1599" y="-1"/>
            <a:ext cx="4236183" cy="226056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A908229-DB0F-65C5-6899-77314C242D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000" y="4508439"/>
            <a:ext cx="3911600" cy="23495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58D1DA-12DB-ED49-4597-9E817E5FC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0024" y="4432299"/>
            <a:ext cx="4044220" cy="2425700"/>
          </a:xfrm>
          <a:prstGeom prst="rect">
            <a:avLst/>
          </a:prstGeom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136C6764-6130-7F24-6644-9C82E392896F}"/>
              </a:ext>
            </a:extLst>
          </p:cNvPr>
          <p:cNvSpPr txBox="1">
            <a:spLocks/>
          </p:cNvSpPr>
          <p:nvPr/>
        </p:nvSpPr>
        <p:spPr>
          <a:xfrm>
            <a:off x="838201" y="3314636"/>
            <a:ext cx="11049000" cy="9017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ko-Kore-KR" sz="4800" dirty="0">
                <a:latin typeface="Chalkduster" panose="03050602040202020205" pitchFamily="66" charset="0"/>
              </a:rPr>
              <a:t>Tile-Based </a:t>
            </a:r>
            <a:r>
              <a:rPr kumimoji="1" lang="en-US" altLang="ko-Kore-KR" sz="4800" dirty="0" err="1">
                <a:latin typeface="Chalkduster" panose="03050602040202020205" pitchFamily="66" charset="0"/>
              </a:rPr>
              <a:t>Topdown</a:t>
            </a:r>
            <a:r>
              <a:rPr kumimoji="1" lang="en-US" altLang="ko-Kore-KR" sz="4800" dirty="0">
                <a:latin typeface="Chalkduster" panose="03050602040202020205" pitchFamily="66" charset="0"/>
              </a:rPr>
              <a:t> Shooter</a:t>
            </a:r>
            <a:endParaRPr kumimoji="1" lang="ko-Kore-KR" altLang="en-US" sz="4800" dirty="0"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02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30046A-B2EA-EB61-1670-3323FC638DF3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Sprites - Mob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9BEE412-3ADB-A6DC-67FB-255B79A68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934" y="1422766"/>
            <a:ext cx="4337051" cy="4904882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5CF87E2D-0E03-61C7-7641-74BD6DDAC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46" y="1422766"/>
            <a:ext cx="4503574" cy="490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072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3AAF4D-FF3A-71F6-EDF3-5FDE64C40CE1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Mob Movement – Chasing Player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0F5E87-4927-EFE3-352C-89E06A066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106" y="1309190"/>
            <a:ext cx="5617788" cy="42396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169D1F-00AF-1E0A-64A9-2C4C75435078}"/>
              </a:ext>
            </a:extLst>
          </p:cNvPr>
          <p:cNvSpPr txBox="1"/>
          <p:nvPr/>
        </p:nvSpPr>
        <p:spPr>
          <a:xfrm>
            <a:off x="437012" y="5740574"/>
            <a:ext cx="11754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Speed and Velocity are stored as vectors. Each mob is given a DETECT_RADIUS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If player is within detection radius, we make the mob move to the player’s direction, calculating their location by subtracting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player.pos</a:t>
            </a:r>
            <a:r>
              <a:rPr kumimoji="1" lang="en-US" altLang="ko-Kore-KR" dirty="0">
                <a:latin typeface="Chalkduster" panose="03050602040202020205" pitchFamily="66" charset="0"/>
              </a:rPr>
              <a:t> –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mob.pos</a:t>
            </a:r>
            <a:endParaRPr kumimoji="1" lang="en-US" altLang="ko-Kore-KR" dirty="0"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843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558A7A-7936-F815-0873-ABEDE5DB2B43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Mob Movement – Improved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4D34202-14AE-4EC8-7EC3-08F71D2B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433" y="1117426"/>
            <a:ext cx="5463133" cy="412819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114FA02-5FD5-A1B2-7C00-208F1C76429D}"/>
              </a:ext>
            </a:extLst>
          </p:cNvPr>
          <p:cNvSpPr txBox="1"/>
          <p:nvPr/>
        </p:nvSpPr>
        <p:spPr>
          <a:xfrm>
            <a:off x="218505" y="5493396"/>
            <a:ext cx="11754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After a while mobs get mushed into one location because they all get the same velocity vector from the player. In order to solve this, we give each mob AVOID_RADIUS, and if there are other mobs in the radius, we calculate the unit vectors between target mob and invading mobs, and calculate direction by adding all three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795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8B5CC6-C80F-2F9A-798C-FA747AFA8BD8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Items - </a:t>
            </a:r>
            <a:r>
              <a:rPr kumimoji="1" lang="en-US" altLang="ko-Kore-KR" sz="4800" dirty="0" err="1">
                <a:latin typeface="Chalkduster" panose="03050602040202020205" pitchFamily="66" charset="0"/>
              </a:rPr>
              <a:t>Github</a:t>
            </a:r>
            <a:endParaRPr kumimoji="1" lang="en-US" altLang="ko-Kore-KR" sz="4800" dirty="0">
              <a:latin typeface="Chalkduster" panose="03050602040202020205" pitchFamily="66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8A3469C-5F3D-256B-3639-0E1C2350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43" y="1502184"/>
            <a:ext cx="2489335" cy="242837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04E0464-612B-496F-4A11-2D633C2E4750}"/>
              </a:ext>
            </a:extLst>
          </p:cNvPr>
          <p:cNvSpPr txBox="1"/>
          <p:nvPr/>
        </p:nvSpPr>
        <p:spPr>
          <a:xfrm>
            <a:off x="3712333" y="1502184"/>
            <a:ext cx="11754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Randomly Chooses 0 ~ 2 Mobs and kills them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067899C-0542-0DA8-801F-DE81AA1E0DF4}"/>
              </a:ext>
            </a:extLst>
          </p:cNvPr>
          <p:cNvSpPr txBox="1"/>
          <p:nvPr/>
        </p:nvSpPr>
        <p:spPr>
          <a:xfrm>
            <a:off x="3712333" y="2116333"/>
            <a:ext cx="11754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Problem: you cannot apply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random.choice</a:t>
            </a:r>
            <a:r>
              <a:rPr kumimoji="1" lang="en-US" altLang="ko-Kore-KR" dirty="0">
                <a:latin typeface="Chalkduster" panose="03050602040202020205" pitchFamily="66" charset="0"/>
              </a:rPr>
              <a:t> to sprite groups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561987-C777-3F0C-6D1A-FBB23F177A1E}"/>
              </a:ext>
            </a:extLst>
          </p:cNvPr>
          <p:cNvSpPr txBox="1"/>
          <p:nvPr/>
        </p:nvSpPr>
        <p:spPr>
          <a:xfrm>
            <a:off x="3712333" y="2744130"/>
            <a:ext cx="117549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>
                <a:latin typeface="Chalkduster" panose="03050602040202020205" pitchFamily="66" charset="0"/>
              </a:rPr>
              <a:t>Solution: When you create mobs, append them to a 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   separate list, and apply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random.choice</a:t>
            </a:r>
            <a:r>
              <a:rPr kumimoji="1" lang="en-US" altLang="ko-Kore-KR" dirty="0">
                <a:latin typeface="Chalkduster" panose="03050602040202020205" pitchFamily="66" charset="0"/>
              </a:rPr>
              <a:t> to that list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94A7B988-6CC5-AFD8-2CE1-9DC6C77AD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9"/>
          <a:stretch/>
        </p:blipFill>
        <p:spPr>
          <a:xfrm>
            <a:off x="6359974" y="3930555"/>
            <a:ext cx="3539085" cy="2428371"/>
          </a:xfrm>
          <a:prstGeom prst="rect">
            <a:avLst/>
          </a:prstGeom>
        </p:spPr>
      </p:pic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5428C121-F879-A728-AA1F-4CD73ACB8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730" y="3930555"/>
            <a:ext cx="2588482" cy="2428370"/>
          </a:xfrm>
          <a:prstGeom prst="rect">
            <a:avLst/>
          </a:prstGeom>
        </p:spPr>
      </p:pic>
      <p:pic>
        <p:nvPicPr>
          <p:cNvPr id="18" name="그림 17" descr="텍스트이(가) 표시된 사진&#10;&#10;자동 생성된 설명">
            <a:extLst>
              <a:ext uri="{FF2B5EF4-FFF2-40B4-BE49-F238E27FC236}">
                <a16:creationId xmlns:a16="http://schemas.microsoft.com/office/drawing/2014/main" id="{1777784A-FBB1-F11E-9AC2-476E90AC2C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498"/>
          <a:stretch/>
        </p:blipFill>
        <p:spPr>
          <a:xfrm>
            <a:off x="10089014" y="4432109"/>
            <a:ext cx="1705038" cy="1425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98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947D271-204E-8544-998D-B0A201C4B0D7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Items - Guns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EA0ADE0-3415-63C0-9629-EBC5811A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19" y="1473957"/>
            <a:ext cx="3341887" cy="4573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D76C5D-3EB6-88FC-5188-AB55FEDE382F}"/>
              </a:ext>
            </a:extLst>
          </p:cNvPr>
          <p:cNvSpPr txBox="1"/>
          <p:nvPr/>
        </p:nvSpPr>
        <p:spPr>
          <a:xfrm>
            <a:off x="4808446" y="1339332"/>
            <a:ext cx="6755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Info of guns stored in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dict</a:t>
            </a:r>
            <a:r>
              <a:rPr kumimoji="1" lang="en-US" altLang="ko-Kore-KR" dirty="0">
                <a:latin typeface="Chalkduster" panose="03050602040202020205" pitchFamily="66" charset="0"/>
              </a:rPr>
              <a:t> in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settings.py</a:t>
            </a:r>
            <a:endParaRPr kumimoji="1" lang="en-US" altLang="ko-Kore-KR" dirty="0">
              <a:latin typeface="Chalkduster" panose="03050602040202020205" pitchFamily="66" charset="0"/>
            </a:endParaRP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  <p:pic>
        <p:nvPicPr>
          <p:cNvPr id="9" name="그림 8" descr="텍스트이(가) 표시된 사진&#10;&#10;자동 생성된 설명">
            <a:extLst>
              <a:ext uri="{FF2B5EF4-FFF2-40B4-BE49-F238E27FC236}">
                <a16:creationId xmlns:a16="http://schemas.microsoft.com/office/drawing/2014/main" id="{D2DD9BEB-F5B6-22D4-7450-810E4BCBF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2581" y="3198186"/>
            <a:ext cx="6438900" cy="3022600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0F6A969F-B72D-FB1E-0A99-A6A5557E4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2581" y="1985663"/>
            <a:ext cx="6438900" cy="108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46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CCCA06-DB7A-7336-BD3F-559AB1EE69EF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Items - Guns</a:t>
            </a: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37E490A-1E18-D914-45DD-D618B4A4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444" y="1533147"/>
            <a:ext cx="6599398" cy="2684011"/>
          </a:xfrm>
          <a:prstGeom prst="rect">
            <a:avLst/>
          </a:prstGeo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AEF0DBBB-1E3C-539F-195D-60D03FE4F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44" y="4632879"/>
            <a:ext cx="6599398" cy="11113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943EB03-2172-7B45-FCCE-3F7D08DD5F28}"/>
              </a:ext>
            </a:extLst>
          </p:cNvPr>
          <p:cNvSpPr txBox="1"/>
          <p:nvPr/>
        </p:nvSpPr>
        <p:spPr>
          <a:xfrm>
            <a:off x="7415168" y="1533147"/>
            <a:ext cx="501794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Rate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Kickback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Bullet_count</a:t>
            </a:r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Spread(Rotation for Inaccuracy)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Range(Duration)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Damage</a:t>
            </a:r>
          </a:p>
        </p:txBody>
      </p:sp>
    </p:spTree>
    <p:extLst>
      <p:ext uri="{BB962C8B-B14F-4D97-AF65-F5344CB8AC3E}">
        <p14:creationId xmlns:p14="http://schemas.microsoft.com/office/powerpoint/2010/main" val="816478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7E4DB0-CB23-C7D2-349D-302ECAF951BF}"/>
              </a:ext>
            </a:extLst>
          </p:cNvPr>
          <p:cNvSpPr txBox="1"/>
          <p:nvPr/>
        </p:nvSpPr>
        <p:spPr>
          <a:xfrm>
            <a:off x="380997" y="286429"/>
            <a:ext cx="11754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Chalkduster" panose="03050602040202020205" pitchFamily="66" charset="0"/>
              </a:rPr>
              <a:t>Items – Bouncing: </a:t>
            </a:r>
            <a:r>
              <a:rPr kumimoji="1" lang="en-US" altLang="ko-Kore-KR" sz="4400" dirty="0" err="1">
                <a:latin typeface="Chalkduster" panose="03050602040202020205" pitchFamily="66" charset="0"/>
              </a:rPr>
              <a:t>Tweening</a:t>
            </a:r>
            <a:r>
              <a:rPr kumimoji="1" lang="en-US" altLang="ko-Kore-KR" sz="4400" dirty="0">
                <a:latin typeface="Chalkduster" panose="03050602040202020205" pitchFamily="66" charset="0"/>
              </a:rPr>
              <a:t>/Easing</a:t>
            </a:r>
          </a:p>
        </p:txBody>
      </p:sp>
      <p:pic>
        <p:nvPicPr>
          <p:cNvPr id="6" name="그림 5" descr="텍스트, 모니터, 스크린샷, 전자기기이(가) 표시된 사진&#10;&#10;자동 생성된 설명">
            <a:extLst>
              <a:ext uri="{FF2B5EF4-FFF2-40B4-BE49-F238E27FC236}">
                <a16:creationId xmlns:a16="http://schemas.microsoft.com/office/drawing/2014/main" id="{D91093BD-FA80-CBAE-1AEE-D1229951BB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64" y="1761035"/>
            <a:ext cx="4860118" cy="3049302"/>
          </a:xfrm>
          <a:prstGeom prst="rect">
            <a:avLst/>
          </a:prstGeom>
        </p:spPr>
      </p:pic>
      <p:pic>
        <p:nvPicPr>
          <p:cNvPr id="8" name="그림 7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087BC70D-FCC5-F9F9-3E83-4405327F7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877" y="1761035"/>
            <a:ext cx="4860119" cy="30527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65ADC7-7830-CE51-469E-0710EDFE0C52}"/>
              </a:ext>
            </a:extLst>
          </p:cNvPr>
          <p:cNvSpPr txBox="1"/>
          <p:nvPr/>
        </p:nvSpPr>
        <p:spPr>
          <a:xfrm>
            <a:off x="474923" y="5130780"/>
            <a:ext cx="93924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Using the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pytweening</a:t>
            </a:r>
            <a:r>
              <a:rPr kumimoji="1" lang="en-US" altLang="ko-Kore-KR" dirty="0">
                <a:latin typeface="Chalkduster" panose="03050602040202020205" pitchFamily="66" charset="0"/>
              </a:rPr>
              <a:t> package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Tweening</a:t>
            </a:r>
            <a:r>
              <a:rPr kumimoji="1" lang="en-US" altLang="ko-Kore-KR" dirty="0">
                <a:latin typeface="Chalkduster" panose="03050602040202020205" pitchFamily="66" charset="0"/>
              </a:rPr>
              <a:t> allows us to move through a range in different rates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A02A10-7D97-FA98-A3CC-5A5DFBCA1032}"/>
              </a:ext>
            </a:extLst>
          </p:cNvPr>
          <p:cNvSpPr txBox="1"/>
          <p:nvPr/>
        </p:nvSpPr>
        <p:spPr>
          <a:xfrm>
            <a:off x="474923" y="1130490"/>
            <a:ext cx="1055246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kumimoji="1">
                <a:latin typeface="Chalkduster" panose="03050602040202020205" pitchFamily="66" charset="0"/>
              </a:defRPr>
            </a:lvl1pPr>
          </a:lstStyle>
          <a:p>
            <a:r>
              <a:rPr lang="en-US" altLang="ko-Kore-KR" dirty="0">
                <a:hlinkClick r:id="rId4"/>
              </a:rPr>
              <a:t>https://gamemechanicexplorer.com/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27049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438E2B69-0CD4-F47D-24AC-7EC525EDD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268578"/>
            <a:ext cx="5426651" cy="4320843"/>
          </a:xfrm>
          <a:prstGeom prst="rect">
            <a:avLst/>
          </a:prstGeom>
        </p:spPr>
      </p:pic>
      <p:pic>
        <p:nvPicPr>
          <p:cNvPr id="6" name="그림 5" descr="텍스트, 모니터, 스크린샷, 화면이(가) 표시된 사진&#10;&#10;자동 생성된 설명">
            <a:extLst>
              <a:ext uri="{FF2B5EF4-FFF2-40B4-BE49-F238E27FC236}">
                <a16:creationId xmlns:a16="http://schemas.microsoft.com/office/drawing/2014/main" id="{FF756C29-0A8B-8E80-7905-17945A99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58" y="1705340"/>
            <a:ext cx="5488214" cy="344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4570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13A47AA-58CD-EA31-66CC-6271E7B97D23}"/>
              </a:ext>
            </a:extLst>
          </p:cNvPr>
          <p:cNvSpPr txBox="1"/>
          <p:nvPr/>
        </p:nvSpPr>
        <p:spPr>
          <a:xfrm>
            <a:off x="380997" y="286429"/>
            <a:ext cx="11754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Chalkduster" panose="03050602040202020205" pitchFamily="66" charset="0"/>
              </a:rPr>
              <a:t>Night Mode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5325CD4-126B-C16C-67E0-DA4156DE9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079" y="1247633"/>
            <a:ext cx="6438900" cy="15240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850E6310-BE79-551F-CB4B-5F23062C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079" y="3116933"/>
            <a:ext cx="3479800" cy="762000"/>
          </a:xfrm>
          <a:prstGeom prst="rect">
            <a:avLst/>
          </a:prstGeom>
        </p:spPr>
      </p:pic>
      <p:pic>
        <p:nvPicPr>
          <p:cNvPr id="14" name="그림 13" descr="옅은, 밤하늘이(가) 표시된 사진&#10;&#10;자동 생성된 설명">
            <a:extLst>
              <a:ext uri="{FF2B5EF4-FFF2-40B4-BE49-F238E27FC236}">
                <a16:creationId xmlns:a16="http://schemas.microsoft.com/office/drawing/2014/main" id="{AB791E63-1FA2-5C98-A328-64582F31E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3" y="936767"/>
            <a:ext cx="4445000" cy="4445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BE27756-486E-120E-E65B-EA2A53A24339}"/>
              </a:ext>
            </a:extLst>
          </p:cNvPr>
          <p:cNvSpPr txBox="1"/>
          <p:nvPr/>
        </p:nvSpPr>
        <p:spPr>
          <a:xfrm>
            <a:off x="8413421" y="5012435"/>
            <a:ext cx="27323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light_350_soft.png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5FFA6-E62E-DC10-51DF-3EF4AFE47F13}"/>
              </a:ext>
            </a:extLst>
          </p:cNvPr>
          <p:cNvSpPr txBox="1"/>
          <p:nvPr/>
        </p:nvSpPr>
        <p:spPr>
          <a:xfrm>
            <a:off x="570079" y="4092055"/>
            <a:ext cx="6795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Draw color over entire screen with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special_flags</a:t>
            </a:r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Set as BLEND_MULT</a:t>
            </a:r>
          </a:p>
        </p:txBody>
      </p:sp>
    </p:spTree>
    <p:extLst>
      <p:ext uri="{BB962C8B-B14F-4D97-AF65-F5344CB8AC3E}">
        <p14:creationId xmlns:p14="http://schemas.microsoft.com/office/powerpoint/2010/main" val="1819033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DE0BA0-B019-15D0-1DC5-8F621EC35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1676" y="1582009"/>
            <a:ext cx="4896629" cy="3170824"/>
          </a:xfr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FB383097-B198-47A0-5A20-0AB5A6543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263" y="2414234"/>
            <a:ext cx="6085269" cy="15063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D9BB6E-AA88-2BF6-2082-4E30E7B94159}"/>
              </a:ext>
            </a:extLst>
          </p:cNvPr>
          <p:cNvSpPr txBox="1"/>
          <p:nvPr/>
        </p:nvSpPr>
        <p:spPr>
          <a:xfrm>
            <a:off x="542783" y="5388592"/>
            <a:ext cx="1047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- Night mode is toggled every 50 seconds.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- Therefore 1 Day is 100 seconds</a:t>
            </a:r>
          </a:p>
        </p:txBody>
      </p:sp>
    </p:spTree>
    <p:extLst>
      <p:ext uri="{BB962C8B-B14F-4D97-AF65-F5344CB8AC3E}">
        <p14:creationId xmlns:p14="http://schemas.microsoft.com/office/powerpoint/2010/main" val="1023450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B3B10-3E1F-5CC9-B58C-6568B1C06A5A}"/>
              </a:ext>
            </a:extLst>
          </p:cNvPr>
          <p:cNvSpPr txBox="1"/>
          <p:nvPr/>
        </p:nvSpPr>
        <p:spPr>
          <a:xfrm>
            <a:off x="380998" y="286429"/>
            <a:ext cx="9207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1. Creating the Map</a:t>
            </a:r>
            <a:endParaRPr lang="ko-Kore-KR" altLang="en-US" sz="48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AF5DD40-7F8B-A5F5-8FD1-A834EBC2F6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9" r="6956"/>
          <a:stretch/>
        </p:blipFill>
        <p:spPr>
          <a:xfrm>
            <a:off x="641445" y="1927550"/>
            <a:ext cx="7343220" cy="35926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E348E02-EBAF-A9EE-91A7-E7597EFCE004}"/>
              </a:ext>
            </a:extLst>
          </p:cNvPr>
          <p:cNvSpPr txBox="1"/>
          <p:nvPr/>
        </p:nvSpPr>
        <p:spPr>
          <a:xfrm>
            <a:off x="545230" y="1337822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hlinkClick r:id="rId3"/>
              </a:rPr>
              <a:t>https://www.mapeditor.org/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7BF627-20BC-BDB1-22FA-F0DCF937EAF3}"/>
              </a:ext>
            </a:extLst>
          </p:cNvPr>
          <p:cNvSpPr txBox="1"/>
          <p:nvPr/>
        </p:nvSpPr>
        <p:spPr>
          <a:xfrm>
            <a:off x="8246715" y="1927550"/>
            <a:ext cx="394528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Creates a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tmx</a:t>
            </a:r>
            <a:r>
              <a:rPr kumimoji="1" lang="en-US" altLang="ko-Kore-KR" dirty="0">
                <a:latin typeface="Chalkduster" panose="03050602040202020205" pitchFamily="66" charset="0"/>
              </a:rPr>
              <a:t> file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Which can be read in python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Using the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pytmx</a:t>
            </a:r>
            <a:r>
              <a:rPr kumimoji="1" lang="en-US" altLang="ko-Kore-KR" dirty="0">
                <a:latin typeface="Chalkduster" panose="03050602040202020205" pitchFamily="66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3911387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A76986-4925-6148-57BA-01A2658A67B5}"/>
              </a:ext>
            </a:extLst>
          </p:cNvPr>
          <p:cNvSpPr txBox="1"/>
          <p:nvPr/>
        </p:nvSpPr>
        <p:spPr>
          <a:xfrm>
            <a:off x="380997" y="286429"/>
            <a:ext cx="11754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Chalkduster" panose="03050602040202020205" pitchFamily="66" charset="0"/>
              </a:rPr>
              <a:t>Ending Conditions</a:t>
            </a:r>
          </a:p>
        </p:txBody>
      </p:sp>
      <p:pic>
        <p:nvPicPr>
          <p:cNvPr id="6" name="그림 5" descr="텍스트, 화면, 스크린샷, 은색이(가) 표시된 사진&#10;&#10;자동 생성된 설명">
            <a:extLst>
              <a:ext uri="{FF2B5EF4-FFF2-40B4-BE49-F238E27FC236}">
                <a16:creationId xmlns:a16="http://schemas.microsoft.com/office/drawing/2014/main" id="{1587C7E9-9C93-7032-60C3-E026FA541A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491" y="2336800"/>
            <a:ext cx="5842000" cy="2184400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E58EFCFA-B642-BDFD-5A46-C80D7E427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491" y="1575685"/>
            <a:ext cx="2400300" cy="482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CA3B94-1933-569F-437E-2EA84DA12E38}"/>
              </a:ext>
            </a:extLst>
          </p:cNvPr>
          <p:cNvSpPr txBox="1"/>
          <p:nvPr/>
        </p:nvSpPr>
        <p:spPr>
          <a:xfrm>
            <a:off x="6424968" y="2336800"/>
            <a:ext cx="596719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en-US" altLang="ko-Kore-KR" dirty="0">
                <a:latin typeface="Chalkduster" panose="03050602040202020205" pitchFamily="66" charset="0"/>
              </a:rPr>
              <a:t>If all assignments are dead</a:t>
            </a:r>
          </a:p>
          <a:p>
            <a:pPr marL="285750" indent="-285750">
              <a:buFontTx/>
              <a:buChar char="-"/>
            </a:pPr>
            <a:endParaRPr kumimoji="1" lang="en-US" altLang="ko-Kore-KR" dirty="0">
              <a:latin typeface="Chalkduster" panose="03050602040202020205" pitchFamily="66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latin typeface="Chalkduster" panose="03050602040202020205" pitchFamily="66" charset="0"/>
              </a:rPr>
              <a:t>If Professor if defeated</a:t>
            </a:r>
          </a:p>
          <a:p>
            <a:pPr marL="285750" indent="-285750">
              <a:buFontTx/>
              <a:buChar char="-"/>
            </a:pPr>
            <a:endParaRPr kumimoji="1" lang="en-US" altLang="ko-Kore-KR" dirty="0">
              <a:latin typeface="Chalkduster" panose="03050602040202020205" pitchFamily="66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latin typeface="Chalkduster" panose="03050602040202020205" pitchFamily="66" charset="0"/>
              </a:rPr>
              <a:t>If 1500 seconds (15 Days) have passed</a:t>
            </a:r>
          </a:p>
          <a:p>
            <a:pPr marL="285750" indent="-285750">
              <a:buFontTx/>
              <a:buChar char="-"/>
            </a:pPr>
            <a:endParaRPr kumimoji="1" lang="en-US" altLang="ko-Kore-KR" dirty="0">
              <a:latin typeface="Chalkduster" panose="03050602040202020205" pitchFamily="66" charset="0"/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dirty="0">
                <a:latin typeface="Chalkduster" panose="03050602040202020205" pitchFamily="66" charset="0"/>
              </a:rPr>
              <a:t>If you don’t make it through 300 seconds (3 Days), you get an F/A</a:t>
            </a:r>
          </a:p>
        </p:txBody>
      </p:sp>
    </p:spTree>
    <p:extLst>
      <p:ext uri="{BB962C8B-B14F-4D97-AF65-F5344CB8AC3E}">
        <p14:creationId xmlns:p14="http://schemas.microsoft.com/office/powerpoint/2010/main" val="343622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E87252-2DD1-CA0D-AFE3-16CA5C16EF41}"/>
              </a:ext>
            </a:extLst>
          </p:cNvPr>
          <p:cNvSpPr txBox="1"/>
          <p:nvPr/>
        </p:nvSpPr>
        <p:spPr>
          <a:xfrm>
            <a:off x="380997" y="286429"/>
            <a:ext cx="11754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Chalkduster" panose="03050602040202020205" pitchFamily="66" charset="0"/>
              </a:rPr>
              <a:t>Ending Conditions – End Screen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7C68548-C0A6-CEC8-36C3-AB92265CE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37" y="1732224"/>
            <a:ext cx="6271333" cy="46755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C14D7C-DD2E-7827-67FA-6DE0535AAE20}"/>
              </a:ext>
            </a:extLst>
          </p:cNvPr>
          <p:cNvSpPr txBox="1"/>
          <p:nvPr/>
        </p:nvSpPr>
        <p:spPr>
          <a:xfrm>
            <a:off x="527513" y="1258702"/>
            <a:ext cx="94489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Different end screens depending on how the game ended</a:t>
            </a:r>
          </a:p>
        </p:txBody>
      </p:sp>
    </p:spTree>
    <p:extLst>
      <p:ext uri="{BB962C8B-B14F-4D97-AF65-F5344CB8AC3E}">
        <p14:creationId xmlns:p14="http://schemas.microsoft.com/office/powerpoint/2010/main" val="285990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7567146-CF73-D9D4-261F-C909B5276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10" y="1216316"/>
            <a:ext cx="7772400" cy="46437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C088AD-1BBE-D7FB-ABF0-8AAFEEED8798}"/>
              </a:ext>
            </a:extLst>
          </p:cNvPr>
          <p:cNvSpPr txBox="1"/>
          <p:nvPr/>
        </p:nvSpPr>
        <p:spPr>
          <a:xfrm>
            <a:off x="380997" y="286429"/>
            <a:ext cx="1175498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400" dirty="0">
                <a:latin typeface="Chalkduster" panose="03050602040202020205" pitchFamily="66" charset="0"/>
              </a:rPr>
              <a:t>Ending Conditions - Grades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81E44D-CE36-74A8-DDAA-4C0C2E737BE6}"/>
              </a:ext>
            </a:extLst>
          </p:cNvPr>
          <p:cNvSpPr txBox="1"/>
          <p:nvPr/>
        </p:nvSpPr>
        <p:spPr>
          <a:xfrm>
            <a:off x="380997" y="6202239"/>
            <a:ext cx="104846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You must kill all assignments WITHOUT using any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Githubs</a:t>
            </a:r>
            <a:r>
              <a:rPr kumimoji="1" lang="en-US" altLang="ko-Kore-KR" dirty="0">
                <a:latin typeface="Chalkduster" panose="03050602040202020205" pitchFamily="66" charset="0"/>
              </a:rPr>
              <a:t> to get A+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D9E2EB-C888-1F18-4D0E-2AE3BE318F81}"/>
              </a:ext>
            </a:extLst>
          </p:cNvPr>
          <p:cNvSpPr txBox="1"/>
          <p:nvPr/>
        </p:nvSpPr>
        <p:spPr>
          <a:xfrm>
            <a:off x="8587562" y="1216316"/>
            <a:ext cx="286291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Points per Mob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 err="1">
                <a:latin typeface="Chalkduster" panose="03050602040202020205" pitchFamily="66" charset="0"/>
              </a:rPr>
              <a:t>Pysnake</a:t>
            </a:r>
            <a:r>
              <a:rPr kumimoji="1" lang="en-US" altLang="ko-Kore-KR" dirty="0">
                <a:latin typeface="Chalkduster" panose="03050602040202020205" pitchFamily="66" charset="0"/>
              </a:rPr>
              <a:t>: 1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 err="1">
                <a:latin typeface="Chalkduster" panose="03050602040202020205" pitchFamily="66" charset="0"/>
              </a:rPr>
              <a:t>Shmup</a:t>
            </a:r>
            <a:r>
              <a:rPr kumimoji="1" lang="en-US" altLang="ko-Kore-KR" dirty="0">
                <a:latin typeface="Chalkduster" panose="03050602040202020205" pitchFamily="66" charset="0"/>
              </a:rPr>
              <a:t>: 1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Hangman: 1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 err="1">
                <a:latin typeface="Chalkduster" panose="03050602040202020205" pitchFamily="66" charset="0"/>
              </a:rPr>
              <a:t>Numpy</a:t>
            </a:r>
            <a:r>
              <a:rPr kumimoji="1" lang="en-US" altLang="ko-Kore-KR" dirty="0">
                <a:latin typeface="Chalkduster" panose="03050602040202020205" pitchFamily="66" charset="0"/>
              </a:rPr>
              <a:t>: 2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Windmill: 3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Stars1~7: 1,2,5</a:t>
            </a:r>
          </a:p>
          <a:p>
            <a:br>
              <a:rPr kumimoji="1" lang="en-US" altLang="ko-Kore-KR" dirty="0">
                <a:latin typeface="Chalkduster" panose="03050602040202020205" pitchFamily="66" charset="0"/>
              </a:rPr>
            </a:br>
            <a:r>
              <a:rPr kumimoji="1" lang="en-US" altLang="ko-Kore-KR" dirty="0">
                <a:latin typeface="Chalkduster" panose="03050602040202020205" pitchFamily="66" charset="0"/>
              </a:rPr>
              <a:t>Sun: 10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7422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398414-6FE7-8001-8D46-D9FF7CEADFE4}"/>
              </a:ext>
            </a:extLst>
          </p:cNvPr>
          <p:cNvSpPr txBox="1"/>
          <p:nvPr/>
        </p:nvSpPr>
        <p:spPr>
          <a:xfrm>
            <a:off x="380997" y="286429"/>
            <a:ext cx="9209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Assets</a:t>
            </a:r>
            <a:endParaRPr lang="ko-Kore-KR" altLang="en-US" sz="48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7035443-E725-CE01-D4A1-599A384ADD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172" y="1310186"/>
            <a:ext cx="6192527" cy="3781842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BD5BFF43-BB25-24B0-60FE-4A7B2F78D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515" y="1310186"/>
            <a:ext cx="4389856" cy="378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7361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B3B10-3E1F-5CC9-B58C-6568B1C06A5A}"/>
              </a:ext>
            </a:extLst>
          </p:cNvPr>
          <p:cNvSpPr txBox="1"/>
          <p:nvPr/>
        </p:nvSpPr>
        <p:spPr>
          <a:xfrm>
            <a:off x="380998" y="286429"/>
            <a:ext cx="7124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Basis &amp; References</a:t>
            </a:r>
            <a:endParaRPr lang="ko-Kore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12BC9-7C75-F65E-FEBF-E5D68E0DB25C}"/>
              </a:ext>
            </a:extLst>
          </p:cNvPr>
          <p:cNvSpPr txBox="1"/>
          <p:nvPr/>
        </p:nvSpPr>
        <p:spPr>
          <a:xfrm>
            <a:off x="380998" y="1650420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Chalkduster" panose="03050602040202020205" pitchFamily="66" charset="0"/>
                <a:hlinkClick r:id="rId2"/>
              </a:rPr>
              <a:t>https://github.com/kidscancode/pygame_tutorials</a:t>
            </a:r>
            <a:r>
              <a:rPr lang="en-US" altLang="ko-Kore-KR" dirty="0">
                <a:latin typeface="Chalkduster" panose="03050602040202020205" pitchFamily="66" charset="0"/>
              </a:rPr>
              <a:t> </a:t>
            </a:r>
            <a:endParaRPr lang="ko-Kore-KR" altLang="en-US" dirty="0">
              <a:latin typeface="Chalkduster" panose="03050602040202020205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97DC54-F6A3-CEE9-0FAB-B7B81D6E4F04}"/>
              </a:ext>
            </a:extLst>
          </p:cNvPr>
          <p:cNvSpPr txBox="1"/>
          <p:nvPr/>
        </p:nvSpPr>
        <p:spPr>
          <a:xfrm>
            <a:off x="380998" y="1296844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Chalkduster" panose="03050602040202020205" pitchFamily="66" charset="0"/>
                <a:hlinkClick r:id="rId3"/>
              </a:rPr>
              <a:t>https://kidscancode.org/lessons/</a:t>
            </a:r>
            <a:r>
              <a:rPr lang="en-US" altLang="ko-Kore-KR" dirty="0">
                <a:latin typeface="Chalkduster" panose="03050602040202020205" pitchFamily="66" charset="0"/>
              </a:rPr>
              <a:t> </a:t>
            </a:r>
            <a:endParaRPr lang="ko-Kore-KR" altLang="en-US" dirty="0">
              <a:latin typeface="Chalkduster" panose="03050602040202020205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9F4F4A5-63E4-96BD-31C8-F4299407C645}"/>
              </a:ext>
            </a:extLst>
          </p:cNvPr>
          <p:cNvSpPr txBox="1"/>
          <p:nvPr/>
        </p:nvSpPr>
        <p:spPr>
          <a:xfrm>
            <a:off x="380998" y="1988241"/>
            <a:ext cx="7010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ore-KR" altLang="en-US" dirty="0">
                <a:latin typeface="Chalkduster" panose="03050602040202020205" pitchFamily="66" charset="0"/>
                <a:hlinkClick r:id="rId4"/>
              </a:rPr>
              <a:t>https://www.youtube.com/@Kidscancode</a:t>
            </a:r>
            <a:r>
              <a:rPr lang="en-US" altLang="ko-Kore-KR" dirty="0">
                <a:latin typeface="Chalkduster" panose="03050602040202020205" pitchFamily="66" charset="0"/>
              </a:rPr>
              <a:t> </a:t>
            </a:r>
            <a:endParaRPr lang="ko-Kore-KR" altLang="en-US" dirty="0">
              <a:latin typeface="Chalkduster" panose="03050602040202020205" pitchFamily="66" charset="0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5A4B931-886E-76BB-8C05-D39F2E5F77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198" y="3141028"/>
            <a:ext cx="5283201" cy="30524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A523BD3-F47E-B674-F4E7-10EED452302F}"/>
              </a:ext>
            </a:extLst>
          </p:cNvPr>
          <p:cNvSpPr txBox="1"/>
          <p:nvPr/>
        </p:nvSpPr>
        <p:spPr>
          <a:xfrm>
            <a:off x="380998" y="2341817"/>
            <a:ext cx="6100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Chalkduster" panose="03050602040202020205" pitchFamily="66" charset="0"/>
              </a:defRPr>
            </a:lvl1pPr>
          </a:lstStyle>
          <a:p>
            <a:r>
              <a:rPr lang="ko-Kore-KR" altLang="en-US" dirty="0">
                <a:hlinkClick r:id="rId6"/>
              </a:rPr>
              <a:t>https://www.youtube.com</a:t>
            </a:r>
            <a:r>
              <a:rPr lang="ko-Kore-KR" altLang="en-US">
                <a:hlinkClick r:id="rId6"/>
              </a:rPr>
              <a:t>/@zacharystolter5502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56987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E1B3B10-3E1F-5CC9-B58C-6568B1C06A5A}"/>
              </a:ext>
            </a:extLst>
          </p:cNvPr>
          <p:cNvSpPr txBox="1"/>
          <p:nvPr/>
        </p:nvSpPr>
        <p:spPr>
          <a:xfrm>
            <a:off x="380998" y="286429"/>
            <a:ext cx="63877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Improvements</a:t>
            </a:r>
            <a:endParaRPr lang="ko-Kore-KR" altLang="en-US" sz="4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12BC9-7C75-F65E-FEBF-E5D68E0DB25C}"/>
              </a:ext>
            </a:extLst>
          </p:cNvPr>
          <p:cNvSpPr txBox="1"/>
          <p:nvPr/>
        </p:nvSpPr>
        <p:spPr>
          <a:xfrm>
            <a:off x="380998" y="1582340"/>
            <a:ext cx="79883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Chalkduster" panose="03050602040202020205" pitchFamily="66" charset="0"/>
              </a:rPr>
              <a:t>Several waves instead of 1 big game?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Power ups? (</a:t>
            </a:r>
            <a:r>
              <a:rPr lang="en-US" altLang="ko-Kore-KR" dirty="0" err="1">
                <a:latin typeface="Chalkduster" panose="03050602040202020205" pitchFamily="66" charset="0"/>
              </a:rPr>
              <a:t>PngEgg</a:t>
            </a:r>
            <a:r>
              <a:rPr lang="en-US" altLang="ko-Kore-KR" dirty="0">
                <a:latin typeface="Chalkduster" panose="03050602040202020205" pitchFamily="66" charset="0"/>
              </a:rPr>
              <a:t> -&gt; Increase speed, </a:t>
            </a:r>
            <a:r>
              <a:rPr lang="en-US" altLang="ko-Kore-KR" dirty="0" err="1">
                <a:latin typeface="Chalkduster" panose="03050602040202020205" pitchFamily="66" charset="0"/>
              </a:rPr>
              <a:t>Invinsible</a:t>
            </a:r>
            <a:r>
              <a:rPr lang="en-US" altLang="ko-Kore-KR" dirty="0">
                <a:latin typeface="Chalkduster" panose="03050602040202020205" pitchFamily="66" charset="0"/>
              </a:rPr>
              <a:t> </a:t>
            </a:r>
            <a:r>
              <a:rPr lang="en-US" altLang="ko-Kore-KR" dirty="0" err="1">
                <a:latin typeface="Chalkduster" panose="03050602040202020205" pitchFamily="66" charset="0"/>
              </a:rPr>
              <a:t>etc</a:t>
            </a:r>
            <a:r>
              <a:rPr lang="en-US" altLang="ko-Kore-KR" dirty="0">
                <a:latin typeface="Chalkduster" panose="03050602040202020205" pitchFamily="66" charset="0"/>
              </a:rPr>
              <a:t>)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Some Animation?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Different Weapons?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Change Pointer Image?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A mob that shoots?</a:t>
            </a:r>
          </a:p>
          <a:p>
            <a:endParaRPr lang="en-US" altLang="ko-Kore-KR" dirty="0">
              <a:latin typeface="Chalkduster" panose="03050602040202020205" pitchFamily="66" charset="0"/>
            </a:endParaRPr>
          </a:p>
          <a:p>
            <a:r>
              <a:rPr lang="en-US" altLang="ko-Kore-KR" dirty="0">
                <a:latin typeface="Chalkduster" panose="03050602040202020205" pitchFamily="66" charset="0"/>
              </a:rPr>
              <a:t>Typing minigame?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1E5902-D6E6-1DE4-04B6-EC04261E0315}"/>
              </a:ext>
            </a:extLst>
          </p:cNvPr>
          <p:cNvSpPr txBox="1"/>
          <p:nvPr/>
        </p:nvSpPr>
        <p:spPr>
          <a:xfrm>
            <a:off x="380997" y="5645039"/>
            <a:ext cx="107692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>
                <a:latin typeface="Chalkduster" panose="03050602040202020205" pitchFamily="66" charset="0"/>
              </a:defRPr>
            </a:lvl1pPr>
          </a:lstStyle>
          <a:p>
            <a:r>
              <a:rPr lang="ko-Kore-KR" altLang="en-US" dirty="0">
                <a:hlinkClick r:id="rId2"/>
              </a:rPr>
              <a:t>https://github.com/lukekwon98/Introduction-to-Visual-Media-Programming/tree/main/Project4_Testing/part%2023%20LIghting%20Effect</a:t>
            </a:r>
            <a:r>
              <a:rPr lang="en-US" altLang="ko-Kore-KR" dirty="0"/>
              <a:t> 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66332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전자기기, 디스플레이, 스크린샷이(가) 표시된 사진&#10;&#10;자동 생성된 설명">
            <a:extLst>
              <a:ext uri="{FF2B5EF4-FFF2-40B4-BE49-F238E27FC236}">
                <a16:creationId xmlns:a16="http://schemas.microsoft.com/office/drawing/2014/main" id="{47863739-7881-6FA2-E15B-3A2D82403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107" y="1008246"/>
            <a:ext cx="6593008" cy="4483026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DDDB21D5-8B73-2DDF-1EA6-55F9D04E8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107" y="1801002"/>
            <a:ext cx="4504786" cy="289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3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AA227A3-5B35-5C26-B653-DC3F3DF1CC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12" y="1293978"/>
            <a:ext cx="5222259" cy="38950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1C3E0-CD4E-ECD4-779B-8BE8A0F514BE}"/>
              </a:ext>
            </a:extLst>
          </p:cNvPr>
          <p:cNvSpPr txBox="1"/>
          <p:nvPr/>
        </p:nvSpPr>
        <p:spPr>
          <a:xfrm>
            <a:off x="437012" y="5564022"/>
            <a:ext cx="11754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Map will be rendered into image, and instances in will automatically be located 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where they were placed during map design Ex)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F4FBB2D1-FEB8-C25C-6F57-8B9225732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241" y="1293977"/>
            <a:ext cx="4914704" cy="3895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97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78B7E-FD9B-97EB-BD78-47300AE25DBB}"/>
              </a:ext>
            </a:extLst>
          </p:cNvPr>
          <p:cNvSpPr txBox="1"/>
          <p:nvPr/>
        </p:nvSpPr>
        <p:spPr>
          <a:xfrm>
            <a:off x="380997" y="286429"/>
            <a:ext cx="92090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Map Scrolling</a:t>
            </a:r>
            <a:endParaRPr lang="ko-Kore-KR" altLang="en-US" sz="48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45278EF-248E-B6BC-8B9F-6D838A2E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7" y="1965278"/>
            <a:ext cx="3479800" cy="2743200"/>
          </a:xfrm>
          <a:prstGeom prst="rect">
            <a:avLst/>
          </a:prstGeom>
        </p:spPr>
      </p:pic>
      <p:pic>
        <p:nvPicPr>
          <p:cNvPr id="8" name="그림 7" descr="텍스트, 모니터, 스크린샷이(가) 표시된 사진&#10;&#10;자동 생성된 설명">
            <a:extLst>
              <a:ext uri="{FF2B5EF4-FFF2-40B4-BE49-F238E27FC236}">
                <a16:creationId xmlns:a16="http://schemas.microsoft.com/office/drawing/2014/main" id="{FD58A66B-7D6A-0F20-99E6-84E01616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797" y="2003378"/>
            <a:ext cx="3441700" cy="266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A7E5DF-16FB-96DA-0246-478E360D761C}"/>
              </a:ext>
            </a:extLst>
          </p:cNvPr>
          <p:cNvSpPr txBox="1"/>
          <p:nvPr/>
        </p:nvSpPr>
        <p:spPr>
          <a:xfrm>
            <a:off x="326405" y="5309343"/>
            <a:ext cx="11754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It looks like there is camera following the moving player,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but the player is actually still, and the map around it is shifting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‘Camera’ follows a target, and its left top location updated a certain amount depending on where the target is. Then it applies the movement to the rest of the entities</a:t>
            </a:r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FBBB803D-0467-EC1B-6810-7DF0B6CCC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907" y="1550499"/>
            <a:ext cx="4045096" cy="365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7773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E78B7E-FD9B-97EB-BD78-47300AE25DBB}"/>
              </a:ext>
            </a:extLst>
          </p:cNvPr>
          <p:cNvSpPr txBox="1"/>
          <p:nvPr/>
        </p:nvSpPr>
        <p:spPr>
          <a:xfrm>
            <a:off x="380997" y="286429"/>
            <a:ext cx="111377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Improved Move/Shoot Controls</a:t>
            </a:r>
            <a:endParaRPr lang="ko-Kore-KR" altLang="en-US" sz="4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551E10-766E-D6EA-3B5A-041256AB71FC}"/>
              </a:ext>
            </a:extLst>
          </p:cNvPr>
          <p:cNvSpPr txBox="1"/>
          <p:nvPr/>
        </p:nvSpPr>
        <p:spPr>
          <a:xfrm>
            <a:off x="326405" y="4990512"/>
            <a:ext cx="117549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The original game used L, R arrow keys to rotate the player,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And U D arrow keys to move it front or back depending on its relative angle</a:t>
            </a:r>
          </a:p>
          <a:p>
            <a:endParaRPr kumimoji="1" lang="en-US" altLang="ko-Kore-KR" dirty="0">
              <a:latin typeface="Chalkduster" panose="03050602040202020205" pitchFamily="66" charset="0"/>
            </a:endParaRP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However, this is very hard to control -&gt; Change to WASD Movement, Mouse to shoot</a:t>
            </a:r>
          </a:p>
        </p:txBody>
      </p:sp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6934B2F9-D7A6-DFA9-5501-8B430C13D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275" y="1477179"/>
            <a:ext cx="4308037" cy="2910575"/>
          </a:xfrm>
          <a:prstGeom prst="rect">
            <a:avLst/>
          </a:prstGeom>
        </p:spPr>
      </p:pic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8AE1DCBE-73A3-7E12-32AE-FDD5389FC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859" y="1477179"/>
            <a:ext cx="5337927" cy="2910575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E8B7E091-A49F-39D3-28A1-F3CFDF7A6F49}"/>
              </a:ext>
            </a:extLst>
          </p:cNvPr>
          <p:cNvCxnSpPr>
            <a:cxnSpLocks/>
          </p:cNvCxnSpPr>
          <p:nvPr/>
        </p:nvCxnSpPr>
        <p:spPr>
          <a:xfrm>
            <a:off x="6096000" y="2920513"/>
            <a:ext cx="706313" cy="0"/>
          </a:xfrm>
          <a:prstGeom prst="straightConnector1">
            <a:avLst/>
          </a:prstGeom>
          <a:ln w="1047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261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CDF31F87-D30F-6AAB-959D-79D08FD04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7" y="1715976"/>
            <a:ext cx="7772400" cy="18702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19CA7A-C969-4C7E-5A0B-56FF16FDA372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Rotation Method </a:t>
            </a:r>
            <a:r>
              <a:rPr kumimoji="1" lang="en-US" altLang="ko-Kore-KR" sz="4800" u="sng" dirty="0">
                <a:latin typeface="Chalkduster" panose="03050602040202020205" pitchFamily="66" charset="0"/>
              </a:rPr>
              <a:t>While Scrolling</a:t>
            </a:r>
            <a:endParaRPr lang="ko-Kore-KR" altLang="en-US" sz="4800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4FD91B-F074-4A7B-6A82-E70F488A7A9C}"/>
              </a:ext>
            </a:extLst>
          </p:cNvPr>
          <p:cNvSpPr txBox="1"/>
          <p:nvPr/>
        </p:nvSpPr>
        <p:spPr>
          <a:xfrm>
            <a:off x="380997" y="4349068"/>
            <a:ext cx="1175498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Player will rotate depending on where the mouse is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However, the mouse coordinates returned by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pg.mouse.get_pos</a:t>
            </a:r>
            <a:r>
              <a:rPr kumimoji="1" lang="en-US" altLang="ko-Kore-KR" dirty="0">
                <a:latin typeface="Chalkduster" panose="03050602040202020205" pitchFamily="66" charset="0"/>
              </a:rPr>
              <a:t>() only return the relative location of the mouse on the current VISIBLE SCREEN.</a:t>
            </a:r>
          </a:p>
          <a:p>
            <a:r>
              <a:rPr kumimoji="1" lang="en-US" altLang="ko-Kore-KR" dirty="0">
                <a:latin typeface="Chalkduster" panose="03050602040202020205" pitchFamily="66" charset="0"/>
              </a:rPr>
              <a:t>Therefore we must subtract the cameras’ current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topleft</a:t>
            </a:r>
            <a:r>
              <a:rPr kumimoji="1" lang="en-US" altLang="ko-Kore-KR" dirty="0">
                <a:latin typeface="Chalkduster" panose="03050602040202020205" pitchFamily="66" charset="0"/>
              </a:rPr>
              <a:t>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x,y</a:t>
            </a:r>
            <a:r>
              <a:rPr kumimoji="1" lang="en-US" altLang="ko-Kore-KR" dirty="0">
                <a:latin typeface="Chalkduster" panose="03050602040202020205" pitchFamily="66" charset="0"/>
              </a:rPr>
              <a:t> coordinates in order to make it work while scrolling</a:t>
            </a:r>
          </a:p>
        </p:txBody>
      </p:sp>
    </p:spTree>
    <p:extLst>
      <p:ext uri="{BB962C8B-B14F-4D97-AF65-F5344CB8AC3E}">
        <p14:creationId xmlns:p14="http://schemas.microsoft.com/office/powerpoint/2010/main" val="2241620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DCF2C2-4208-DC32-EDC3-671A17631B28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 err="1">
                <a:latin typeface="Chalkduster" panose="03050602040202020205" pitchFamily="66" charset="0"/>
              </a:rPr>
              <a:t>Settings.py</a:t>
            </a:r>
            <a:endParaRPr kumimoji="1" lang="en-US" altLang="ko-Kore-KR" sz="4800" dirty="0">
              <a:latin typeface="Chalkduster" panose="03050602040202020205" pitchFamily="66" charset="0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B6DEE571-B677-42F7-740C-08611F129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480" y="553252"/>
            <a:ext cx="2833040" cy="53219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E30F86-721C-7534-3D99-E4DEDA2C5225}"/>
              </a:ext>
            </a:extLst>
          </p:cNvPr>
          <p:cNvSpPr txBox="1"/>
          <p:nvPr/>
        </p:nvSpPr>
        <p:spPr>
          <a:xfrm>
            <a:off x="437012" y="6202239"/>
            <a:ext cx="117549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dirty="0">
                <a:latin typeface="Chalkduster" panose="03050602040202020205" pitchFamily="66" charset="0"/>
              </a:rPr>
              <a:t>Contains all necessary info of game including sprite health, speed, gun damage </a:t>
            </a:r>
            <a:r>
              <a:rPr kumimoji="1" lang="en-US" altLang="ko-Kore-KR" dirty="0" err="1">
                <a:latin typeface="Chalkduster" panose="03050602040202020205" pitchFamily="66" charset="0"/>
              </a:rPr>
              <a:t>etc</a:t>
            </a:r>
            <a:endParaRPr kumimoji="1" lang="en-US" altLang="ko-Kore-KR" dirty="0">
              <a:latin typeface="Chalkduster" panose="03050602040202020205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4069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D04BC-7CA5-BA2D-464A-36EBC04A7F8D}"/>
              </a:ext>
            </a:extLst>
          </p:cNvPr>
          <p:cNvSpPr txBox="1"/>
          <p:nvPr/>
        </p:nvSpPr>
        <p:spPr>
          <a:xfrm>
            <a:off x="380997" y="286429"/>
            <a:ext cx="1175498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ore-KR" sz="4800" dirty="0">
                <a:latin typeface="Chalkduster" panose="03050602040202020205" pitchFamily="66" charset="0"/>
              </a:rPr>
              <a:t>Sprites - Player</a:t>
            </a: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E312F9C-E47C-5E32-A2EE-F2B4C8541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076" y="286429"/>
            <a:ext cx="3772472" cy="1110866"/>
          </a:xfrm>
          <a:prstGeom prst="rect">
            <a:avLst/>
          </a:prstGeom>
        </p:spPr>
      </p:pic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9327FAE5-05E7-A4D3-28C7-554C42A6E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98" y="1665027"/>
            <a:ext cx="5624702" cy="4785462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2369926E-1D2F-2393-8AD9-89DEF0E923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2937" y="1667146"/>
            <a:ext cx="4836998" cy="478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40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 2013 - 2022">
  <a:themeElements>
    <a:clrScheme name="Office 테마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 2013 - 202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887</TotalTime>
  <Words>726</Words>
  <Application>Microsoft Macintosh PowerPoint</Application>
  <PresentationFormat>와이드스크린</PresentationFormat>
  <Paragraphs>104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Chalkduster</vt:lpstr>
      <vt:lpstr>Office 테마 2013 - 2022</vt:lpstr>
      <vt:lpstr>Project4: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Never-Losing Tic-Tac-Toe AI</dc:title>
  <dc:creator>권혁채</dc:creator>
  <cp:lastModifiedBy>권혁채</cp:lastModifiedBy>
  <cp:revision>384</cp:revision>
  <cp:lastPrinted>2023-01-09T01:48:06Z</cp:lastPrinted>
  <dcterms:created xsi:type="dcterms:W3CDTF">2023-01-01T15:12:48Z</dcterms:created>
  <dcterms:modified xsi:type="dcterms:W3CDTF">2023-01-09T01:50:40Z</dcterms:modified>
</cp:coreProperties>
</file>